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62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5" r:id="rId12"/>
    <p:sldId id="274" r:id="rId13"/>
    <p:sldId id="264" r:id="rId14"/>
    <p:sldId id="276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861B6C-025D-44F8-B2EC-E7706FF7FD35}" type="doc">
      <dgm:prSet loTypeId="urn:microsoft.com/office/officeart/2008/layout/PictureAccent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4547DF6-6B5D-4BF6-96A7-C6A2A6761E3C}">
      <dgm:prSet/>
      <dgm:spPr/>
      <dgm:t>
        <a:bodyPr/>
        <a:lstStyle/>
        <a:p>
          <a:pPr rtl="0"/>
          <a:r>
            <a:rPr lang="ru-RU" dirty="0" smtClean="0"/>
            <a:t>Этапы перехода на ФГОС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2011-2012 – обязательное введение ФГОС в первых классах всех образовательных учреждений РФ.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2015-2016 – обязательное обучение по ФГОС на ступени общего среднего образования (5-9 классы).</a:t>
          </a:r>
          <a:br>
            <a:rPr lang="ru-RU" dirty="0" smtClean="0"/>
          </a:b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2020-2021 – обязательное обучение по ФГОС на ступени среднего общего образования (10-11 классы)</a:t>
          </a:r>
          <a:endParaRPr lang="ru-RU" dirty="0"/>
        </a:p>
      </dgm:t>
    </dgm:pt>
    <dgm:pt modelId="{1A8A10F6-99CB-4BB5-B905-FBC20DC4B20E}" type="parTrans" cxnId="{B9C0DD20-588E-41B2-BA6D-85B488B5B33C}">
      <dgm:prSet/>
      <dgm:spPr/>
      <dgm:t>
        <a:bodyPr/>
        <a:lstStyle/>
        <a:p>
          <a:endParaRPr lang="ru-RU"/>
        </a:p>
      </dgm:t>
    </dgm:pt>
    <dgm:pt modelId="{97ABB472-316E-4D0C-9EE8-B517FC2CA810}" type="sibTrans" cxnId="{B9C0DD20-588E-41B2-BA6D-85B488B5B33C}">
      <dgm:prSet/>
      <dgm:spPr/>
      <dgm:t>
        <a:bodyPr/>
        <a:lstStyle/>
        <a:p>
          <a:endParaRPr lang="ru-RU"/>
        </a:p>
      </dgm:t>
    </dgm:pt>
    <dgm:pt modelId="{62100400-13ED-4E54-8C2A-4EE13C8E2FF3}" type="pres">
      <dgm:prSet presAssocID="{03861B6C-025D-44F8-B2EC-E7706FF7FD3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909C1E19-333D-41D1-AB0A-FB98A08CA31F}" type="pres">
      <dgm:prSet presAssocID="{24547DF6-6B5D-4BF6-96A7-C6A2A6761E3C}" presName="root" presStyleCnt="0">
        <dgm:presLayoutVars>
          <dgm:chMax/>
          <dgm:chPref val="4"/>
        </dgm:presLayoutVars>
      </dgm:prSet>
      <dgm:spPr/>
    </dgm:pt>
    <dgm:pt modelId="{C5BE6880-301F-483A-B7D1-C6C270789BB4}" type="pres">
      <dgm:prSet presAssocID="{24547DF6-6B5D-4BF6-96A7-C6A2A6761E3C}" presName="rootComposite" presStyleCnt="0">
        <dgm:presLayoutVars/>
      </dgm:prSet>
      <dgm:spPr/>
    </dgm:pt>
    <dgm:pt modelId="{92ED6977-3121-48F9-9872-3D9A96C309D4}" type="pres">
      <dgm:prSet presAssocID="{24547DF6-6B5D-4BF6-96A7-C6A2A6761E3C}" presName="rootText" presStyleLbl="node0" presStyleIdx="0" presStyleCnt="1" custScaleY="263158">
        <dgm:presLayoutVars>
          <dgm:chMax/>
          <dgm:chPref val="4"/>
        </dgm:presLayoutVars>
      </dgm:prSet>
      <dgm:spPr/>
    </dgm:pt>
    <dgm:pt modelId="{757D3487-92B0-42CB-A90A-BEF57C4A5586}" type="pres">
      <dgm:prSet presAssocID="{24547DF6-6B5D-4BF6-96A7-C6A2A6761E3C}" presName="childShape" presStyleCnt="0">
        <dgm:presLayoutVars>
          <dgm:chMax val="0"/>
          <dgm:chPref val="0"/>
        </dgm:presLayoutVars>
      </dgm:prSet>
      <dgm:spPr/>
    </dgm:pt>
  </dgm:ptLst>
  <dgm:cxnLst>
    <dgm:cxn modelId="{89CF25E1-2642-44CC-9B10-3A81797D0957}" type="presOf" srcId="{03861B6C-025D-44F8-B2EC-E7706FF7FD35}" destId="{62100400-13ED-4E54-8C2A-4EE13C8E2FF3}" srcOrd="0" destOrd="0" presId="urn:microsoft.com/office/officeart/2008/layout/PictureAccentList"/>
    <dgm:cxn modelId="{B9C0DD20-588E-41B2-BA6D-85B488B5B33C}" srcId="{03861B6C-025D-44F8-B2EC-E7706FF7FD35}" destId="{24547DF6-6B5D-4BF6-96A7-C6A2A6761E3C}" srcOrd="0" destOrd="0" parTransId="{1A8A10F6-99CB-4BB5-B905-FBC20DC4B20E}" sibTransId="{97ABB472-316E-4D0C-9EE8-B517FC2CA810}"/>
    <dgm:cxn modelId="{1F305767-47CD-4301-86CC-159F30E65CD8}" type="presOf" srcId="{24547DF6-6B5D-4BF6-96A7-C6A2A6761E3C}" destId="{92ED6977-3121-48F9-9872-3D9A96C309D4}" srcOrd="0" destOrd="0" presId="urn:microsoft.com/office/officeart/2008/layout/PictureAccentList"/>
    <dgm:cxn modelId="{A3367B87-1704-42B0-9245-CB2F37B42929}" type="presParOf" srcId="{62100400-13ED-4E54-8C2A-4EE13C8E2FF3}" destId="{909C1E19-333D-41D1-AB0A-FB98A08CA31F}" srcOrd="0" destOrd="0" presId="urn:microsoft.com/office/officeart/2008/layout/PictureAccentList"/>
    <dgm:cxn modelId="{C8EDC77F-1E18-49B7-ABE7-C9F8395F0D5D}" type="presParOf" srcId="{909C1E19-333D-41D1-AB0A-FB98A08CA31F}" destId="{C5BE6880-301F-483A-B7D1-C6C270789BB4}" srcOrd="0" destOrd="0" presId="urn:microsoft.com/office/officeart/2008/layout/PictureAccentList"/>
    <dgm:cxn modelId="{93CB2E2B-6D0D-428E-B2A2-B47CE914D4DB}" type="presParOf" srcId="{C5BE6880-301F-483A-B7D1-C6C270789BB4}" destId="{92ED6977-3121-48F9-9872-3D9A96C309D4}" srcOrd="0" destOrd="0" presId="urn:microsoft.com/office/officeart/2008/layout/PictureAccentList"/>
    <dgm:cxn modelId="{FED99847-16C8-42D7-8A05-7D93F8216EFF}" type="presParOf" srcId="{909C1E19-333D-41D1-AB0A-FB98A08CA31F}" destId="{757D3487-92B0-42CB-A90A-BEF57C4A5586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ED6977-3121-48F9-9872-3D9A96C309D4}">
      <dsp:nvSpPr>
        <dsp:cNvPr id="0" name=""/>
        <dsp:cNvSpPr/>
      </dsp:nvSpPr>
      <dsp:spPr>
        <a:xfrm>
          <a:off x="0" y="936103"/>
          <a:ext cx="8229599" cy="36004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Этапы перехода на ФГОС</a:t>
          </a:r>
          <a:br>
            <a:rPr lang="ru-RU" sz="2500" kern="1200" dirty="0" smtClean="0"/>
          </a:br>
          <a:r>
            <a:rPr lang="ru-RU" sz="2500" kern="1200" dirty="0" smtClean="0"/>
            <a:t/>
          </a:r>
          <a:br>
            <a:rPr lang="ru-RU" sz="2500" kern="1200" dirty="0" smtClean="0"/>
          </a:br>
          <a:r>
            <a:rPr lang="ru-RU" sz="2500" kern="1200" dirty="0" smtClean="0"/>
            <a:t>2011-2012 – обязательное введение ФГОС в первых классах всех образовательных учреждений РФ.</a:t>
          </a:r>
          <a:br>
            <a:rPr lang="ru-RU" sz="2500" kern="1200" dirty="0" smtClean="0"/>
          </a:br>
          <a:r>
            <a:rPr lang="ru-RU" sz="2500" kern="1200" dirty="0" smtClean="0"/>
            <a:t/>
          </a:r>
          <a:br>
            <a:rPr lang="ru-RU" sz="2500" kern="1200" dirty="0" smtClean="0"/>
          </a:br>
          <a:r>
            <a:rPr lang="ru-RU" sz="2500" kern="1200" dirty="0" smtClean="0"/>
            <a:t>2015-2016 – обязательное обучение по ФГОС на ступени общего среднего образования (5-9 классы).</a:t>
          </a:r>
          <a:br>
            <a:rPr lang="ru-RU" sz="2500" kern="1200" dirty="0" smtClean="0"/>
          </a:br>
          <a:r>
            <a:rPr lang="ru-RU" sz="2500" kern="1200" dirty="0" smtClean="0"/>
            <a:t/>
          </a:r>
          <a:br>
            <a:rPr lang="ru-RU" sz="2500" kern="1200" dirty="0" smtClean="0"/>
          </a:br>
          <a:r>
            <a:rPr lang="ru-RU" sz="2500" kern="1200" dirty="0" smtClean="0"/>
            <a:t>2020-2021 – обязательное обучение по ФГОС на ступени среднего общего образования (10-11 классы)</a:t>
          </a:r>
          <a:endParaRPr lang="ru-RU" sz="2500" kern="1200" dirty="0"/>
        </a:p>
      </dsp:txBody>
      <dsp:txXfrm>
        <a:off x="105452" y="1041555"/>
        <a:ext cx="8018695" cy="3389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03.03.2017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 rot="21400781">
            <a:off x="1830549" y="833657"/>
            <a:ext cx="5987484" cy="38392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Современные подходы к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профориетационной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работе в школе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400600"/>
          </a:xfrm>
        </p:spPr>
        <p:txBody>
          <a:bodyPr>
            <a:noAutofit/>
          </a:bodyPr>
          <a:lstStyle/>
          <a:p>
            <a:r>
              <a:rPr lang="ru-RU" sz="3600" i="1" dirty="0" err="1" smtClean="0">
                <a:solidFill>
                  <a:srgbClr val="C00000"/>
                </a:solidFill>
              </a:rPr>
              <a:t>Диагностико-консультационный</a:t>
            </a:r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цель – </a:t>
            </a:r>
            <a:r>
              <a:rPr lang="ru-RU" sz="2800" i="1" dirty="0" smtClean="0"/>
              <a:t>установление соответствия обучаемого тому или иному виду деятельности (профессиональную направленность) путем сопоставления его особенностей и требований к профессиям.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>
                <a:solidFill>
                  <a:srgbClr val="C00000"/>
                </a:solidFill>
              </a:rPr>
              <a:t>Задача</a:t>
            </a:r>
            <a:r>
              <a:rPr lang="ru-RU" sz="2800" i="1" dirty="0" smtClean="0"/>
              <a:t> – проведение психологического тестирования и консультации по полученным результатам.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5974"/>
            <a:ext cx="8229600" cy="5400600"/>
          </a:xfrm>
        </p:spPr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C00000"/>
                </a:solidFill>
              </a:rPr>
              <a:t>Развивающий </a:t>
            </a:r>
            <a:br>
              <a:rPr lang="ru-RU" sz="40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цель – </a:t>
            </a:r>
            <a:r>
              <a:rPr lang="ru-RU" sz="2800" i="1" dirty="0" smtClean="0"/>
              <a:t>формирование различных знаний, умений и навыков, необходимых для овладения той или иной профессией и успешного трудоустройства.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>
                <a:solidFill>
                  <a:srgbClr val="C00000"/>
                </a:solidFill>
              </a:rPr>
              <a:t>Задача</a:t>
            </a:r>
            <a:r>
              <a:rPr lang="ru-RU" sz="2800" i="1" dirty="0" smtClean="0"/>
              <a:t> – проведение тренингов, решающих различные профориентационные вопросы, развитие различных навыков и качеств, которые могут быть полезны в будущей профессиональной жизни.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16624"/>
          </a:xfrm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rgbClr val="FF0000"/>
                </a:solidFill>
              </a:rPr>
              <a:t>Активизирующий  </a:t>
            </a:r>
            <a:br>
              <a:rPr lang="ru-RU" sz="36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/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цель – </a:t>
            </a:r>
            <a:r>
              <a:rPr lang="ru-RU" sz="2800" i="1" dirty="0" smtClean="0"/>
              <a:t>формирование внутренней готовности к самостоятельному и осознанному построению своего профессионального и жизненного пути.</a:t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>
                <a:solidFill>
                  <a:srgbClr val="C00000"/>
                </a:solidFill>
              </a:rPr>
              <a:t>Задача</a:t>
            </a:r>
            <a:r>
              <a:rPr lang="ru-RU" sz="2800" i="1" dirty="0" smtClean="0"/>
              <a:t> – побудить к активному поиску, выбору и самостоятельному решению имеющихся проблем путем использования элементов игры, нестандартных вопросов и провокаций.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332656"/>
            <a:ext cx="8280920" cy="51125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Современный </a:t>
            </a:r>
            <a:r>
              <a:rPr kumimoji="0" lang="ru-RU" sz="36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подход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Чистяковой С.Н.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компоненты содержания: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u="none" strike="noStrike" kern="1200" cap="all" normalizeH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2800" b="1" cap="all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Формирование «Образа Я»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800" b="1" cap="all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2. </a:t>
            </a:r>
            <a:r>
              <a:rPr kumimoji="0" lang="ru-RU" sz="2800" b="1" i="0" u="none" strike="noStrike" kern="1200" cap="all" normalizeH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Анализ профессий 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cap="all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3.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800" b="1" cap="all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Профессиональные пробы</a:t>
            </a:r>
            <a:endParaRPr kumimoji="0" lang="ru-RU" sz="2800" b="1" i="0" u="none" strike="noStrike" kern="1200" cap="all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Формирование «Образа Я»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34667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Цель:</a:t>
            </a:r>
          </a:p>
          <a:p>
            <a:pPr>
              <a:buNone/>
            </a:pPr>
            <a:r>
              <a:rPr lang="ru-RU" i="1" dirty="0" smtClean="0"/>
              <a:t>    знание учащимся  собственных индивидуальных особенностей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79912" y="1340768"/>
            <a:ext cx="48348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u="sng" dirty="0" smtClean="0"/>
              <a:t>Составляющие:</a:t>
            </a:r>
          </a:p>
          <a:p>
            <a:r>
              <a:rPr lang="ru-RU" sz="2400" b="1" dirty="0" smtClean="0"/>
              <a:t>Когнитивная </a:t>
            </a:r>
            <a:r>
              <a:rPr lang="ru-RU" sz="2400" dirty="0" smtClean="0"/>
              <a:t>(сумма знаний о своих психологических особенностях);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Эмоциональная </a:t>
            </a:r>
            <a:r>
              <a:rPr lang="ru-RU" sz="2400" dirty="0" smtClean="0"/>
              <a:t>(формирование оценочного отношения к себе);</a:t>
            </a:r>
          </a:p>
          <a:p>
            <a:endParaRPr lang="ru-RU" sz="2400" dirty="0" smtClean="0"/>
          </a:p>
          <a:p>
            <a:r>
              <a:rPr lang="ru-RU" sz="2400" b="1" dirty="0" smtClean="0"/>
              <a:t>Регуляторная</a:t>
            </a:r>
            <a:r>
              <a:rPr lang="ru-RU" sz="2400" dirty="0" smtClean="0"/>
              <a:t> (саморазвитие)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019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Формирование «Образа Я»</a:t>
            </a:r>
            <a:endParaRPr lang="ru-RU" sz="4000" b="1" cap="all" dirty="0">
              <a:ln w="9000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268760"/>
            <a:ext cx="34667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Цель:</a:t>
            </a:r>
          </a:p>
          <a:p>
            <a:pPr>
              <a:buNone/>
            </a:pPr>
            <a:r>
              <a:rPr lang="ru-RU" i="1" dirty="0" smtClean="0"/>
              <a:t>    знание учащимся  собственных индивидуальных особенностей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1196752"/>
            <a:ext cx="48348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u="sng" dirty="0" smtClean="0"/>
              <a:t>Составляющие:</a:t>
            </a:r>
          </a:p>
          <a:p>
            <a:r>
              <a:rPr lang="ru-RU" sz="2400" b="1" dirty="0" smtClean="0"/>
              <a:t>Когнитивная </a:t>
            </a:r>
            <a:r>
              <a:rPr lang="ru-RU" sz="2400" dirty="0" smtClean="0"/>
              <a:t>(сумма знаний о своих психологических особенностях);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b="1" dirty="0" smtClean="0"/>
              <a:t>Эмоциональная </a:t>
            </a:r>
            <a:r>
              <a:rPr lang="ru-RU" sz="2400" dirty="0" smtClean="0"/>
              <a:t>(формирование оценочного отношения к себе);</a:t>
            </a:r>
          </a:p>
          <a:p>
            <a:endParaRPr lang="ru-RU" sz="2400" dirty="0" smtClean="0"/>
          </a:p>
          <a:p>
            <a:r>
              <a:rPr lang="ru-RU" sz="2400" b="1" dirty="0" smtClean="0"/>
              <a:t>Регуляторная</a:t>
            </a:r>
            <a:r>
              <a:rPr lang="ru-RU" sz="2400" dirty="0" smtClean="0"/>
              <a:t> (саморазвитие)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2"/>
                </a:solidFill>
              </a:rPr>
              <a:t>Психологическая диагностика </a:t>
            </a:r>
            <a:r>
              <a:rPr lang="ru-RU" sz="3600" dirty="0" smtClean="0"/>
              <a:t>- </a:t>
            </a:r>
            <a:r>
              <a:rPr lang="ru-RU" sz="2000" dirty="0" smtClean="0"/>
              <a:t>основной метод изучения индивидуальных особенностей учащихся.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209331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Уровни: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Изучение основных психологических качеств, профессиональных намерений, черт характера, особенностей эмоционально-волевой сферы, общих интеллектуальных способностей и проявлений темперамента личности;</a:t>
            </a:r>
          </a:p>
          <a:p>
            <a:pPr marL="457200" indent="-457200">
              <a:buAutoNum type="arabicPeriod"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    Более глубокое изучение личности учащегося, связанное с    выявлением профессионально важных психологических качеств;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45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Анализ профессий 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484784"/>
            <a:ext cx="346672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Цель:</a:t>
            </a:r>
          </a:p>
          <a:p>
            <a:pPr>
              <a:buNone/>
            </a:pPr>
            <a:r>
              <a:rPr lang="ru-RU" i="1" dirty="0" smtClean="0"/>
              <a:t>    знание учащимся  требований основных классов профессий к человеку.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1196752"/>
            <a:ext cx="483488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Анализируются все возможные роды занятий путем наблюдения, опроса профессионалов.</a:t>
            </a:r>
          </a:p>
          <a:p>
            <a:r>
              <a:rPr lang="ru-RU" sz="2400" dirty="0" smtClean="0"/>
              <a:t>Информация о мире труда должна отражать экономические и социальные изменения в обществе.</a:t>
            </a:r>
          </a:p>
          <a:p>
            <a:r>
              <a:rPr lang="ru-RU" sz="2400" dirty="0" smtClean="0"/>
              <a:t>Информирование должно быть постоянным и систематическим.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Профессиональная проба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124744"/>
            <a:ext cx="346672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Цель:</a:t>
            </a:r>
          </a:p>
          <a:p>
            <a:pPr>
              <a:buNone/>
            </a:pPr>
            <a:r>
              <a:rPr lang="ru-RU" sz="2400" i="1" dirty="0" smtClean="0"/>
              <a:t>    вовлечение учащихся в учебно-трудовую, познавательную деятельность, выполняемую в условиях, максимально приближенных к реальным.</a:t>
            </a:r>
            <a:endParaRPr lang="ru-RU" sz="2400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35896" y="1196752"/>
            <a:ext cx="483488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u="sng" dirty="0" smtClean="0"/>
              <a:t>Составляющие:</a:t>
            </a:r>
          </a:p>
          <a:p>
            <a:r>
              <a:rPr lang="ru-RU" sz="2400" b="1" dirty="0" smtClean="0"/>
              <a:t>Творческий компонент </a:t>
            </a:r>
          </a:p>
          <a:p>
            <a:pPr>
              <a:buNone/>
            </a:pPr>
            <a:r>
              <a:rPr lang="ru-RU" sz="2400" b="1" dirty="0" smtClean="0"/>
              <a:t>      </a:t>
            </a:r>
            <a:r>
              <a:rPr lang="ru-RU" sz="2400" dirty="0" smtClean="0"/>
              <a:t>(оценка предрасположенности к планированию своей деятельности, анализу результатов);</a:t>
            </a:r>
          </a:p>
          <a:p>
            <a:r>
              <a:rPr lang="ru-RU" sz="2400" b="1" dirty="0" smtClean="0"/>
              <a:t>Технологический компонент </a:t>
            </a:r>
          </a:p>
          <a:p>
            <a:pPr>
              <a:buNone/>
            </a:pPr>
            <a:r>
              <a:rPr lang="ru-RU" sz="2400" dirty="0" smtClean="0"/>
              <a:t>      (оценка способности учащегося к конструированию, разработке технологии производства, изготовлению рабочих чертежей эскизов);</a:t>
            </a:r>
          </a:p>
          <a:p>
            <a:r>
              <a:rPr lang="ru-RU" sz="2400" b="1" dirty="0" smtClean="0"/>
              <a:t>Исполнительский компонент</a:t>
            </a:r>
            <a:r>
              <a:rPr lang="ru-RU" sz="2400" dirty="0" smtClean="0"/>
              <a:t> (сформированность профессиональных навыков и умение, производится оценка выносливости и устойчивости, способности реализовывать спланированную деятельность)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Уровни готовности учащихся к выбору профессии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1 уровень </a:t>
            </a:r>
            <a:r>
              <a:rPr lang="ru-RU" sz="1800" dirty="0" smtClean="0"/>
              <a:t>– начальные сведения о данной сфере деятельности без навыков практического работы.</a:t>
            </a:r>
          </a:p>
          <a:p>
            <a:pPr>
              <a:buNone/>
            </a:pPr>
            <a:r>
              <a:rPr lang="ru-RU" sz="1800" b="1" dirty="0" smtClean="0"/>
              <a:t>Мотив выбора</a:t>
            </a:r>
            <a:r>
              <a:rPr lang="ru-RU" sz="1800" dirty="0" smtClean="0"/>
              <a:t>: «слышал, что интересно».</a:t>
            </a:r>
          </a:p>
          <a:p>
            <a:pPr>
              <a:buNone/>
            </a:pPr>
            <a:r>
              <a:rPr lang="ru-RU" sz="1800" b="1" dirty="0" smtClean="0"/>
              <a:t>2 уровень </a:t>
            </a:r>
            <a:r>
              <a:rPr lang="ru-RU" sz="1800" dirty="0" smtClean="0"/>
              <a:t>– широкие представления о данном виде профессиональной деятельности, требованиях, предъявляемых ею к личности человека, первоначальный опыт работы, умение с помощью учителя оценивать соответствие своих качеств профессиональным требованиям.</a:t>
            </a:r>
          </a:p>
          <a:p>
            <a:pPr>
              <a:buNone/>
            </a:pPr>
            <a:r>
              <a:rPr lang="ru-RU" sz="1800" b="1" dirty="0" smtClean="0"/>
              <a:t>Мотив выбора</a:t>
            </a:r>
            <a:r>
              <a:rPr lang="ru-RU" sz="1800" dirty="0" smtClean="0"/>
              <a:t>: «мне было известно, хочу знать больше».</a:t>
            </a:r>
          </a:p>
          <a:p>
            <a:pPr>
              <a:buNone/>
            </a:pPr>
            <a:r>
              <a:rPr lang="ru-RU" sz="1800" b="1" dirty="0" smtClean="0"/>
              <a:t>3 уровень </a:t>
            </a:r>
            <a:r>
              <a:rPr lang="ru-RU" sz="1800" dirty="0" smtClean="0"/>
              <a:t>– обширные знания о содержании и характере труда в данной сфере профессиональной деятельность, способность оценивать и соотносить свои профессиональные возможности, устойчивые специальные знания и умения.</a:t>
            </a:r>
          </a:p>
          <a:p>
            <a:pPr>
              <a:buNone/>
            </a:pPr>
            <a:r>
              <a:rPr lang="ru-RU" sz="1800" b="1" dirty="0" smtClean="0"/>
              <a:t>Мотив</a:t>
            </a:r>
            <a:r>
              <a:rPr lang="ru-RU" sz="1800" dirty="0" smtClean="0"/>
              <a:t>: «я знаю, кем быть».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75508632"/>
              </p:ext>
            </p:extLst>
          </p:nvPr>
        </p:nvGraphicFramePr>
        <p:xfrm>
          <a:off x="395536" y="332656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6805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Требования к результатам освоения ООП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u="sng" dirty="0" smtClean="0">
                <a:solidFill>
                  <a:schemeClr val="tx2"/>
                </a:solidFill>
              </a:rPr>
              <a:t>Личностные результаты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smtClean="0"/>
              <a:t>- готовность и способность к самостоятельной, творческой и ответственной деятельности;</a:t>
            </a:r>
            <a:br>
              <a:rPr lang="ru-RU" sz="2000" dirty="0" smtClean="0"/>
            </a:br>
            <a:r>
              <a:rPr lang="ru-RU" sz="2000" dirty="0" smtClean="0"/>
              <a:t>- готовность и способность к образованию, в том числе самообразованию, на протяжении всей жизни;</a:t>
            </a:r>
            <a:br>
              <a:rPr lang="ru-RU" sz="2000" dirty="0" smtClean="0"/>
            </a:br>
            <a:r>
              <a:rPr lang="ru-RU" sz="2000" dirty="0" smtClean="0"/>
              <a:t>- сознательное отношение </a:t>
            </a:r>
            <a:r>
              <a:rPr lang="ru-RU" sz="2000" b="1" dirty="0" smtClean="0"/>
              <a:t>к непрерывному образованию как условию успешной профессиональной и общественной деятельности;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b="1" dirty="0" smtClean="0"/>
              <a:t>осознанный выбор будущей профессии</a:t>
            </a:r>
            <a:r>
              <a:rPr lang="ru-RU" sz="2000" dirty="0" smtClean="0"/>
              <a:t> и возможностей реализации собственных жизненных планов;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b="1" dirty="0" smtClean="0"/>
              <a:t>отношение к профессиональной деятельности как возможности участия в решении личных, общественных, государственных, общенациональных проблем.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680520"/>
          </a:xfrm>
        </p:spPr>
        <p:txBody>
          <a:bodyPr>
            <a:normAutofit/>
          </a:bodyPr>
          <a:lstStyle/>
          <a:p>
            <a:pPr algn="l"/>
            <a:r>
              <a:rPr lang="ru-RU" sz="2800" b="1" u="sng" dirty="0" smtClean="0">
                <a:solidFill>
                  <a:schemeClr val="tx2"/>
                </a:solidFill>
              </a:rPr>
              <a:t>Предметные результаты </a:t>
            </a:r>
            <a:r>
              <a:rPr lang="ru-RU" sz="2400" dirty="0" smtClean="0"/>
              <a:t>освоения ООП для учебных предметов на углубленном уровне ориентированы </a:t>
            </a:r>
            <a:r>
              <a:rPr lang="ru-RU" sz="2400" b="1" dirty="0" smtClean="0"/>
              <a:t>преимущественно на подготовку к последующему профессиональному образованию, развитие индивидуальных способностей обучающихся.</a:t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u="sng" dirty="0" smtClean="0"/>
              <a:t> </a:t>
            </a:r>
            <a:r>
              <a:rPr lang="ru-RU" sz="2800" b="1" u="sng" dirty="0" smtClean="0">
                <a:solidFill>
                  <a:schemeClr val="tx2"/>
                </a:solidFill>
              </a:rPr>
              <a:t>Предметные результаты </a:t>
            </a:r>
            <a:r>
              <a:rPr lang="ru-RU" sz="2400" dirty="0" smtClean="0"/>
              <a:t>освоения ООП должны </a:t>
            </a:r>
            <a:r>
              <a:rPr lang="ru-RU" sz="2400" b="1" dirty="0" smtClean="0"/>
              <a:t>обеспечивать возможность дальнейшего успешного профессионального обучения или профессиональной деятельности.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256584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u="sng" dirty="0" smtClean="0">
                <a:solidFill>
                  <a:schemeClr val="tx2"/>
                </a:solidFill>
              </a:rPr>
              <a:t>Метапредметные результаты</a:t>
            </a:r>
            <a:r>
              <a:rPr lang="ru-RU" sz="2800" b="1" u="sng" dirty="0" smtClean="0"/>
              <a:t/>
            </a:r>
            <a:br>
              <a:rPr lang="ru-RU" sz="2800" b="1" u="sng" dirty="0" smtClean="0"/>
            </a:br>
            <a:r>
              <a:rPr lang="ru-RU" sz="2400" dirty="0" smtClean="0"/>
              <a:t>- </a:t>
            </a:r>
            <a:r>
              <a:rPr lang="ru-RU" sz="2400" b="1" dirty="0" smtClean="0"/>
              <a:t>умение самостоятельно определять цели деятельности</a:t>
            </a:r>
            <a:r>
              <a:rPr lang="ru-RU" sz="2400" dirty="0" smtClean="0"/>
              <a:t> и составлять планы деятельности; самостоятельно осуществлять, </a:t>
            </a:r>
            <a:r>
              <a:rPr lang="ru-RU" sz="2400" b="1" dirty="0" smtClean="0"/>
              <a:t>контролировать и корректировать</a:t>
            </a:r>
            <a:r>
              <a:rPr lang="ru-RU" sz="2400" dirty="0" smtClean="0"/>
              <a:t> деятельность; использовать все возможные ресурсы для достижения поставленных целей и реализации планов деятельности; </a:t>
            </a:r>
            <a:r>
              <a:rPr lang="ru-RU" sz="2400" b="1" dirty="0" smtClean="0"/>
              <a:t>выбирать успешные стратегии </a:t>
            </a:r>
            <a:r>
              <a:rPr lang="ru-RU" sz="2400" dirty="0" smtClean="0"/>
              <a:t>в различных ситуациях;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 smtClean="0"/>
              <a:t>умение использовать средства информационных и коммуникационных технологий </a:t>
            </a:r>
            <a:r>
              <a:rPr lang="ru-RU" sz="2400" dirty="0" smtClean="0"/>
              <a:t>в решении разного рода задач;</a:t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 smtClean="0"/>
              <a:t>умение самостоятельно оценивать и принимать решения</a:t>
            </a:r>
            <a:r>
              <a:rPr lang="ru-RU" sz="2400" dirty="0" smtClean="0"/>
              <a:t>, определяющие стратегию поведения, с учетом гражданских и нравственных ценностей.</a:t>
            </a:r>
            <a:br>
              <a:rPr lang="ru-RU" sz="2400" dirty="0" smtClean="0"/>
            </a:br>
            <a:endParaRPr lang="ru-RU" sz="2800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112568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«Портрет выпускника школы»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(личностные характеристики)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2400" dirty="0" smtClean="0"/>
              <a:t>- </a:t>
            </a:r>
            <a:r>
              <a:rPr lang="ru-RU" sz="2400" dirty="0" err="1" smtClean="0"/>
              <a:t>Креативный</a:t>
            </a:r>
            <a:r>
              <a:rPr lang="ru-RU" sz="2400" dirty="0" smtClean="0"/>
              <a:t> и критически мыслящий, активно и целенаправленно познающий мир, осознающий ценность образования и науки, труда и творчества для человека и общества;</a:t>
            </a:r>
            <a:br>
              <a:rPr lang="ru-RU" sz="2400" dirty="0" smtClean="0"/>
            </a:br>
            <a:r>
              <a:rPr lang="ru-RU" sz="2400" dirty="0" smtClean="0"/>
              <a:t>- Подготовленный к осознанному выбору профессии, понимающий значение профессиональной деятельности для человека и общества, её нравственные основы.</a:t>
            </a:r>
            <a:br>
              <a:rPr lang="ru-RU" sz="2400" dirty="0" smtClean="0"/>
            </a:br>
            <a:r>
              <a:rPr lang="ru-RU" sz="2400" dirty="0" smtClean="0"/>
              <a:t>- Мотивированный на образование и самообразование в течение всей своей жизни.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73616" cy="482453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ПОДХОДЫ </a:t>
            </a:r>
            <a:r>
              <a:rPr lang="ru-RU" dirty="0" smtClean="0">
                <a:solidFill>
                  <a:srgbClr val="FF0000"/>
                </a:solidFill>
              </a:rPr>
              <a:t>к профориентации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информационный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sz="4000" i="1" dirty="0" smtClean="0">
                <a:solidFill>
                  <a:schemeClr val="tx2"/>
                </a:solidFill>
              </a:rPr>
              <a:t>диагностико-консультационный</a:t>
            </a:r>
            <a:r>
              <a:rPr lang="ru-RU" sz="4000" dirty="0" smtClean="0">
                <a:solidFill>
                  <a:schemeClr val="tx2"/>
                </a:solidFill>
              </a:rPr>
              <a:t/>
            </a:r>
            <a:br>
              <a:rPr lang="ru-RU" sz="4000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развивающий</a:t>
            </a:r>
            <a:r>
              <a:rPr lang="ru-RU" sz="4000" i="1" dirty="0" smtClean="0">
                <a:solidFill>
                  <a:schemeClr val="tx2"/>
                </a:solidFill>
              </a:rPr>
              <a:t/>
            </a:r>
            <a:br>
              <a:rPr lang="ru-RU" sz="4000" i="1" dirty="0" smtClean="0">
                <a:solidFill>
                  <a:schemeClr val="tx2"/>
                </a:solidFill>
              </a:rPr>
            </a:br>
            <a:r>
              <a:rPr lang="ru-RU" i="1" dirty="0" smtClean="0">
                <a:solidFill>
                  <a:schemeClr val="tx2"/>
                </a:solidFill>
              </a:rPr>
              <a:t>активизирующий</a:t>
            </a:r>
            <a:endParaRPr lang="ru-RU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112568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Информационный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i="1" dirty="0" smtClean="0">
                <a:solidFill>
                  <a:srgbClr val="FF0000"/>
                </a:solidFill>
              </a:rPr>
              <a:t/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цель - </a:t>
            </a:r>
            <a:r>
              <a:rPr lang="ru-RU" sz="2400" i="1" dirty="0" smtClean="0"/>
              <a:t>обеспечение обучаемых разнообразной достоверной информацией о современных профессиях, учебных заведениях и организациях, предоставляющих рабочие места, о рынке труда и том, как планировать свою карьеру.</a:t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>
                <a:solidFill>
                  <a:srgbClr val="C00000"/>
                </a:solidFill>
              </a:rPr>
              <a:t>Задача</a:t>
            </a:r>
            <a:r>
              <a:rPr lang="ru-RU" sz="2400" i="1" dirty="0" smtClean="0"/>
              <a:t> – проведение различных информационных мероприятий.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440</Words>
  <Application>Microsoft Office PowerPoint</Application>
  <PresentationFormat>Экран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Уровни готовности учащихся к выбору профессии</vt:lpstr>
      <vt:lpstr>Презентация PowerPoint</vt:lpstr>
      <vt:lpstr>Требования к результатам освоения ООП Личностные результаты - готовность и способность к самостоятельной, творческой и ответственной деятельности; - готовность и способность к образованию, в том числе самообразованию, на протяжении всей жизни; - сознательное отношение к непрерывному образованию как условию успешной профессиональной и общественной деятельности; - осознанный выбор будущей профессии и возможностей реализации собственных жизненных планов; - отношение к профессиональной деятельности как возможности участия в решении личных, общественных, государственных, общенациональных проблем. </vt:lpstr>
      <vt:lpstr>Предметные результаты освоения ООП для учебных предметов на углубленном уровне ориентированы преимущественно на подготовку к последующему профессиональному образованию, развитие индивидуальных способностей обучающихся.   Предметные результаты освоения ООП должны обеспечивать возможность дальнейшего успешного профессионального обучения или профессиональной деятельности.</vt:lpstr>
      <vt:lpstr>Метапредметные результаты - умение самостоятельно определять цели деятельности и составлять планы деятельности; самостоятельно осуществлять, контролировать и корректировать деятельность; использовать все возможные ресурсы для достижения поставленных целей и реализации планов деятельности; выбирать успешные стратегии в различных ситуациях; - умение использовать средства информационных и коммуникационных технологий в решении разного рода задач; - умение самостоятельно оценивать и принимать решения, определяющие стратегию поведения, с учетом гражданских и нравственных ценностей. </vt:lpstr>
      <vt:lpstr>«Портрет выпускника школы» (личностные характеристики) - Креативный и критически мыслящий, активно и целенаправленно познающий мир, осознающий ценность образования и науки, труда и творчества для человека и общества; - Подготовленный к осознанному выбору профессии, понимающий значение профессиональной деятельности для человека и общества, её нравственные основы. - Мотивированный на образование и самообразование в течение всей своей жизни.</vt:lpstr>
      <vt:lpstr>ПОДХОДЫ к профориентации  информационный диагностико-консультационный развивающий активизирующий</vt:lpstr>
      <vt:lpstr>Информационный  цель - обеспечение обучаемых разнообразной достоверной информацией о современных профессиях, учебных заведениях и организациях, предоставляющих рабочие места, о рынке труда и том, как планировать свою карьеру.  Задача – проведение различных информационных мероприятий.</vt:lpstr>
      <vt:lpstr>Диагностико-консультационный  цель – установление соответствия обучаемого тому или иному виду деятельности (профессиональную направленность) путем сопоставления его особенностей и требований к профессиям.  Задача – проведение психологического тестирования и консультации по полученным результатам.</vt:lpstr>
      <vt:lpstr>Развивающий   цель – формирование различных знаний, умений и навыков, необходимых для овладения той или иной профессией и успешного трудоустройства.  Задача – проведение тренингов, решающих различные профориентационные вопросы, развитие различных навыков и качеств, которые могут быть полезны в будущей профессиональной жизни.</vt:lpstr>
      <vt:lpstr>Активизирующий    цель – формирование внутренней готовности к самостоятельному и осознанному построению своего профессионального и жизненного пути.  Задача – побудить к активному поиску, выбору и самостоятельному решению имеющихся проблем путем использования элементов игры, нестандартных вопросов и провокаций.</vt:lpstr>
      <vt:lpstr>Презентация PowerPoint</vt:lpstr>
      <vt:lpstr>Формирование «Образа Я»</vt:lpstr>
      <vt:lpstr>Формирование «Образа Я»</vt:lpstr>
      <vt:lpstr>Психологическая диагностика - основной метод изучения индивидуальных особенностей учащихся.</vt:lpstr>
      <vt:lpstr>Анализ профессий </vt:lpstr>
      <vt:lpstr>Профессиональная проба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Cross</cp:lastModifiedBy>
  <cp:revision>35</cp:revision>
  <dcterms:created xsi:type="dcterms:W3CDTF">2013-07-29T17:42:42Z</dcterms:created>
  <dcterms:modified xsi:type="dcterms:W3CDTF">2017-03-03T08:44:17Z</dcterms:modified>
</cp:coreProperties>
</file>